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69" r:id="rId1"/>
  </p:sldMasterIdLst>
  <p:sldIdLst>
    <p:sldId id="256" r:id="rId2"/>
    <p:sldId id="257" r:id="rId3"/>
    <p:sldId id="269" r:id="rId4"/>
    <p:sldId id="268" r:id="rId5"/>
    <p:sldId id="258" r:id="rId6"/>
    <p:sldId id="259" r:id="rId7"/>
    <p:sldId id="263" r:id="rId8"/>
    <p:sldId id="260" r:id="rId9"/>
    <p:sldId id="270" r:id="rId10"/>
    <p:sldId id="261" r:id="rId11"/>
    <p:sldId id="264" r:id="rId12"/>
    <p:sldId id="266" r:id="rId13"/>
    <p:sldId id="265" r:id="rId14"/>
    <p:sldId id="271" r:id="rId15"/>
    <p:sldId id="267" r:id="rId16"/>
    <p:sldId id="262" r:id="rId1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44546A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05D7B-983F-476A-9BB9-B40FF0515BF2}" v="2" dt="2023-02-14T16:40:57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59" d="100"/>
          <a:sy n="59" d="100"/>
        </p:scale>
        <p:origin x="72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269BF86-297B-4FB9-9BD3-39F74FC37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B21EA1F-1074-45FF-9EE3-1044D7F27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76865FD-0673-42EF-B3B5-77F7AF61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כ"ג/שבט/תשפ"ג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4BB7DF6-0C1D-4FC7-8D67-9471FAE9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C67F1C8-D3E0-4B7F-8DE5-AF2524EB3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738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8AEEEC-C987-4D20-83A0-1AC43157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FCA8DAC-83A8-4233-9A74-98835379C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8B18937-6E10-4160-993F-65800047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כ"ג/שבט/תשפ"ג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79B13CD-E5D4-45FD-9FA6-4A4161B0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6CB5D1B-72BD-4883-BB3A-0F81DCBC9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676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6722FE6E-9D8D-42DD-BF66-3C2236051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7CCDB8C-94EE-4153-BF4F-B52AC87EF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0A9896D-38D4-4623-858E-7FC866CED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כ"ג/שבט/תשפ"ג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541A80A-3B3C-4F0B-815B-F63B7AC72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F337B1B-3C11-4C8C-8A21-C074C4F8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573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4FE92D-517A-45C0-BDEF-7F0C3193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3F6E06E-CA44-4D92-8680-51AF72FEE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E5379D5-F086-44C4-89BE-E3F714BE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כ"ג/שבט/תשפ"ג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137CF99-F8B5-4DC6-B29A-A35D9E782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7BE9070-AF69-4885-8926-2804A397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0562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D162473-E4EC-4812-8BA7-6E0BA4DAC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C47FA64-776F-4859-97E9-4647FF39C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F91C909-17BB-4F6C-992C-73ABCD19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כ"ג/שבט/תשפ"ג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1074DF0-3041-455E-8FF3-5A72A0DF2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E26CAC7-CCA8-487C-8589-DF894E2E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25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D7B066-085F-4B33-998D-115DF724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C875C4D-8A53-4A45-B193-0C40700DCF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F67540C-63CE-41B4-99FD-931D699FE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CB6649D-3374-4D6E-8248-9E54BB53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כ"ג/שבט/תשפ"ג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13EB716-55D0-4D09-B846-F1BDB085E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3081391-B3E2-4BEA-BCC2-D6CB2F22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1174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50F71B7-031D-4FF9-B180-C3E2CBE09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C733475-F239-423A-8613-DD7D0956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C8A6E88-43C3-4DB3-B7F2-CAA305076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C37982F2-9D16-460C-8A6E-746F812ACC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28ECBC8-BE85-4E50-8FEF-072C53481A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B0C6CC34-BB67-4DDA-93BF-3518B7CDD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כ"ג/שבט/תשפ"ג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005BBD11-35AB-410D-AB34-7FF4AADA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523EF4D5-5566-4EB3-8629-ABDCE3B3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9702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A5D9A7-A3B9-4F6C-80FE-B3B4EFBB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EAB12BBE-15CE-438E-8E01-0E0D9DFD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כ"ג/שבט/תשפ"ג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16814E8-E5F7-4581-8208-F2225009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534094BA-BF49-4C73-871B-91D5A018A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011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801AB6B9-6E39-4879-B636-B376D482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כ"ג/שבט/תשפ"ג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794D2198-E098-4E4D-8C88-B7B3D0350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267F047-FEEC-4274-B3FE-DB71B092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088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C78F87-8498-419D-A450-3AD00D5D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9A1DA19-8162-4439-A529-F462F231E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2F09C24-22CE-4C65-A086-0F7A04E2E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18CA281-CCC9-4673-8442-F86FEB180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כ"ג/שבט/תשפ"ג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6037764-5568-4956-B360-DB5F53CAB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46E34AF-7AB2-4206-8797-14DA50C3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955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B9250B-764B-4640-AE1E-0B14567C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358FB514-62FC-409F-8C4C-70DFD2E07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3CF56C9-FE44-4551-8CA0-DAD8AB380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885DBB0-6F75-46D3-840C-D1F12E20F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כ"ג/שבט/תשפ"ג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748A7F2-FD65-46B8-83E0-337DAFFA5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E8F2760-3B9A-4919-9822-4651443A6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7345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8FE38377-3DDD-4787-8668-F16C1CA70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C470AFB-53EF-4AEE-8F89-C8241573A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5A16630-2378-4834-8FA1-D7E919DCF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FDE52-6D90-46F4-9219-917129ED488F}" type="datetimeFigureOut">
              <a:rPr lang="he-IL" smtClean="0"/>
              <a:t>כ"ג/שבט/תשפ"ג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3E61512-D475-420B-946E-4C6BCFB4F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92ECE09-DA7E-4543-8266-A0203904B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967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or1812/CoronaProjact-/blob/main/oritskovich%20work.ipynb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VID-19_pandemic_deaths#2020-monthly" TargetMode="External"/><Relationship Id="rId2" Type="http://schemas.openxmlformats.org/officeDocument/2006/relationships/hyperlink" Target="https://www.worldometers.info/coronavirus/#main_tabl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6E346A8-B451-4CD6-8FC0-A2AF13DCF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7633" y="4181977"/>
            <a:ext cx="5034176" cy="2311937"/>
          </a:xfrm>
        </p:spPr>
        <p:txBody>
          <a:bodyPr>
            <a:normAutofit/>
          </a:bodyPr>
          <a:lstStyle/>
          <a:p>
            <a:pPr rtl="0"/>
            <a:r>
              <a:rPr lang="en-US" sz="28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Or itskovich</a:t>
            </a:r>
          </a:p>
          <a:p>
            <a:r>
              <a:rPr lang="en-US" sz="2800" dirty="0">
                <a:solidFill>
                  <a:srgbClr val="0563C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hlinkClick r:id="rId2"/>
              </a:rPr>
              <a:t>Link to GitHub</a:t>
            </a:r>
            <a:endParaRPr lang="en-US" sz="2800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endParaRPr lang="en-US" sz="2800" dirty="0">
              <a:solidFill>
                <a:srgbClr val="0563C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0B51425-88AF-498E-8017-6B68D0C04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180" y="1959074"/>
            <a:ext cx="2986412" cy="2789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8A7CF77A-17F6-4A5F-A678-27493F7D38C6}"/>
              </a:ext>
            </a:extLst>
          </p:cNvPr>
          <p:cNvSpPr/>
          <p:nvPr/>
        </p:nvSpPr>
        <p:spPr>
          <a:xfrm>
            <a:off x="207699" y="1683284"/>
            <a:ext cx="7822243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Coronavirus Over The World</a:t>
            </a:r>
            <a:endParaRPr lang="he-IL" sz="6600" b="0" cap="none" spc="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799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9787A3D0-5976-4068-8012-FBCCDBD4E927}"/>
              </a:ext>
            </a:extLst>
          </p:cNvPr>
          <p:cNvSpPr/>
          <p:nvPr/>
        </p:nvSpPr>
        <p:spPr>
          <a:xfrm>
            <a:off x="166773" y="289979"/>
            <a:ext cx="11741164" cy="467820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Data Cleaning :</a:t>
            </a:r>
          </a:p>
          <a:p>
            <a:pPr algn="l"/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 had a lot of problems with the tables. I want to take the column from </a:t>
            </a:r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WORLDOMETER and put</a:t>
            </a:r>
          </a:p>
          <a:p>
            <a:pPr algn="l"/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it to the merge table that </a:t>
            </a:r>
            <a:r>
              <a:rPr lang="en-US" altLang="he-IL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</a:t>
            </a:r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took from WIKIPEDIA,</a:t>
            </a: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But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had to put the correct values per country names.</a:t>
            </a: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</a:p>
          <a:p>
            <a:pPr algn="l"/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try to check my goal and do some math operations but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had a lot of ERORRS.</a:t>
            </a: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The columns from the site of </a:t>
            </a:r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WORLDOMETER where strings,</a:t>
            </a: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By the command that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learned  I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hecked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this </a:t>
            </a:r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– </a:t>
            </a:r>
            <a:r>
              <a:rPr lang="en-US" sz="20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dataframe.dtypes</a:t>
            </a:r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</a:p>
          <a:p>
            <a:pPr algn="l"/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The columns are int and my is string so I cant do math operations try to change this,</a:t>
            </a: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But I had another problems, the column of ‘POPULATION’ had </a:t>
            </a: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“NONE” and blank values  and the numbers where in string and had the char ‘ , ‘ between the numbers</a:t>
            </a: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So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change it </a:t>
            </a:r>
          </a:p>
          <a:p>
            <a:pPr algn="l"/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7FA9E61-2992-4F85-AC75-0CAA1512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56" y="122962"/>
            <a:ext cx="2619971" cy="19703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102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6E346A8-B451-4CD6-8FC0-A2AF13DCF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549" y="519335"/>
            <a:ext cx="9471427" cy="3381187"/>
          </a:xfrm>
        </p:spPr>
        <p:txBody>
          <a:bodyPr>
            <a:normAutofit/>
          </a:bodyPr>
          <a:lstStyle/>
          <a:p>
            <a:pPr algn="l" rtl="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After doing mathematical operations, there will be a lot of data that is not needed, such as 0 values, so I clean the table and "throw away" data that I do not need for my mathematical operations</a:t>
            </a:r>
            <a:endParaRPr lang="en-US" altLang="he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01EF365-26C9-49DE-AA10-8DBD924A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49" y="3818269"/>
            <a:ext cx="5875529" cy="5867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A85C47AB-C790-4BD7-BE71-2564BAA29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49" y="4685267"/>
            <a:ext cx="3429297" cy="510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63876564-5D57-4B04-A48B-A911DCD12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477" y="160503"/>
            <a:ext cx="3383441" cy="25445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3883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A3071D89-509C-4350-8B98-73F94BDE7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2468AE57-5FAF-435E-B4E7-F06B1228BAFC}"/>
              </a:ext>
            </a:extLst>
          </p:cNvPr>
          <p:cNvSpPr/>
          <p:nvPr/>
        </p:nvSpPr>
        <p:spPr>
          <a:xfrm>
            <a:off x="3047920" y="806206"/>
            <a:ext cx="665254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EDA</a:t>
            </a:r>
            <a:endParaRPr lang="he-IL" sz="5400" b="0" cap="none" spc="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832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כותרת משנה 2">
            <a:extLst>
              <a:ext uri="{FF2B5EF4-FFF2-40B4-BE49-F238E27FC236}">
                <a16:creationId xmlns:a16="http://schemas.microsoft.com/office/drawing/2014/main" id="{8C19E1DF-D4CA-46EF-8344-ABA046D52054}"/>
              </a:ext>
            </a:extLst>
          </p:cNvPr>
          <p:cNvSpPr txBox="1">
            <a:spLocks/>
          </p:cNvSpPr>
          <p:nvPr/>
        </p:nvSpPr>
        <p:spPr>
          <a:xfrm>
            <a:off x="5033129" y="427948"/>
            <a:ext cx="3862874" cy="3222241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Bar Plot,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Top 20 countries with the highest deaths in Feb and Mar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כותרת משנה 2">
            <a:extLst>
              <a:ext uri="{FF2B5EF4-FFF2-40B4-BE49-F238E27FC236}">
                <a16:creationId xmlns:a16="http://schemas.microsoft.com/office/drawing/2014/main" id="{1463D051-7B50-41DC-9890-80906BACE705}"/>
              </a:ext>
            </a:extLst>
          </p:cNvPr>
          <p:cNvSpPr txBox="1">
            <a:spLocks/>
          </p:cNvSpPr>
          <p:nvPr/>
        </p:nvSpPr>
        <p:spPr>
          <a:xfrm>
            <a:off x="517334" y="553506"/>
            <a:ext cx="3862874" cy="1732494"/>
          </a:xfrm>
          <a:prstGeom prst="rect">
            <a:avLst/>
          </a:prstGeom>
        </p:spPr>
        <p:txBody>
          <a:bodyPr vert="horz" lIns="91440" tIns="45720" rIns="91440" bIns="45720" rtlCol="1">
            <a:normAutofit lnSpcReduction="10000"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Pie&amp;Bar</a:t>
            </a: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Plot,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Top 3 countries with the highest deaths in MAR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כותרת משנה 2">
            <a:extLst>
              <a:ext uri="{FF2B5EF4-FFF2-40B4-BE49-F238E27FC236}">
                <a16:creationId xmlns:a16="http://schemas.microsoft.com/office/drawing/2014/main" id="{FDB7C8C0-12F4-4C86-8337-42F0FC98347C}"/>
              </a:ext>
            </a:extLst>
          </p:cNvPr>
          <p:cNvSpPr txBox="1">
            <a:spLocks/>
          </p:cNvSpPr>
          <p:nvPr/>
        </p:nvSpPr>
        <p:spPr>
          <a:xfrm>
            <a:off x="3372174" y="4488025"/>
            <a:ext cx="4855196" cy="2480093"/>
          </a:xfrm>
          <a:prstGeom prst="rect">
            <a:avLst/>
          </a:prstGeom>
        </p:spPr>
        <p:txBody>
          <a:bodyPr vert="horz" lIns="91440" tIns="45720" rIns="91440" bIns="45720" rtlCol="1">
            <a:normAutofit lnSpcReduction="10000"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This countries is the top because we did math operations :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marL="514350" indent="-5143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 take the last month that had the number of deaths </a:t>
            </a:r>
          </a:p>
          <a:p>
            <a:pPr marL="514350" indent="-5143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he-IL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</a:t>
            </a:r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divided it to the population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  had the % of each country, how many deaths there is. 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13DF5-4D09-8CD0-7C06-C05826F82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" y="2294725"/>
            <a:ext cx="2467319" cy="1943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86C860-CB31-F5EC-E0FE-1F943D9F1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298" y="2499779"/>
            <a:ext cx="790685" cy="1343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0E01BC-F77D-E0CE-52E1-E9E3686D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871" y="4365578"/>
            <a:ext cx="3162300" cy="24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84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כותרת משנה 2">
            <a:extLst>
              <a:ext uri="{FF2B5EF4-FFF2-40B4-BE49-F238E27FC236}">
                <a16:creationId xmlns:a16="http://schemas.microsoft.com/office/drawing/2014/main" id="{1463D051-7B50-41DC-9890-80906BACE705}"/>
              </a:ext>
            </a:extLst>
          </p:cNvPr>
          <p:cNvSpPr txBox="1">
            <a:spLocks/>
          </p:cNvSpPr>
          <p:nvPr/>
        </p:nvSpPr>
        <p:spPr>
          <a:xfrm>
            <a:off x="363850" y="830232"/>
            <a:ext cx="6109397" cy="423234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Linear regression 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marL="457200" indent="-4572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Using the </a:t>
            </a:r>
            <a:r>
              <a:rPr lang="en-US" altLang="he-IL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sklearn</a:t>
            </a: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for linear regression</a:t>
            </a:r>
          </a:p>
          <a:p>
            <a:pPr marL="457200" indent="-4572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Basic data set visualization for hints for regression results</a:t>
            </a:r>
          </a:p>
          <a:p>
            <a:pPr marL="457200" indent="-4572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50F22-F5F2-8B31-142A-B58AA1652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464" y="830232"/>
            <a:ext cx="4372585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81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3A6DBB5C-0CCD-4AC8-88CE-57C5FB1E2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2468AE57-5FAF-435E-B4E7-F06B1228BAFC}"/>
              </a:ext>
            </a:extLst>
          </p:cNvPr>
          <p:cNvSpPr/>
          <p:nvPr/>
        </p:nvSpPr>
        <p:spPr>
          <a:xfrm>
            <a:off x="1062683" y="307910"/>
            <a:ext cx="5247921" cy="53553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9600" b="0" cap="none" spc="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sz="9600" dirty="0">
                <a:ln w="0"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Machine Learning </a:t>
            </a:r>
          </a:p>
          <a:p>
            <a:pPr algn="ctr"/>
            <a:endParaRPr lang="he-IL" sz="5400" b="0" cap="none" spc="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9280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9787A3D0-5976-4068-8012-FBCCDBD4E927}"/>
              </a:ext>
            </a:extLst>
          </p:cNvPr>
          <p:cNvSpPr/>
          <p:nvPr/>
        </p:nvSpPr>
        <p:spPr>
          <a:xfrm>
            <a:off x="225418" y="478417"/>
            <a:ext cx="1174116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r>
              <a:rPr lang="en-US" sz="1600" dirty="0"/>
              <a:t>Using library and linear regression I were able to train a model that predicts witch top 3 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Countries there will be the large number of deaths with population.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E0C4BF1-E43C-4612-AF07-F4DE37BFF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677" y="152852"/>
            <a:ext cx="3291938" cy="2344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6806D7C-24D0-49BB-B96B-446135361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7" y="1921827"/>
            <a:ext cx="6378493" cy="457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9890571F-023A-4EC9-A88A-BE3B38AF5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15" y="3548859"/>
            <a:ext cx="3863675" cy="26900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כותרת משנה 2">
            <a:extLst>
              <a:ext uri="{FF2B5EF4-FFF2-40B4-BE49-F238E27FC236}">
                <a16:creationId xmlns:a16="http://schemas.microsoft.com/office/drawing/2014/main" id="{001FEBB5-7DA3-439C-8FA5-29F7073D0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6077" y="3071614"/>
            <a:ext cx="2131144" cy="48419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project</a:t>
            </a:r>
            <a:endParaRPr kumimoji="0" lang="he-IL" altLang="he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4CA97ABA-57E3-43A5-A812-0C20072F26EB}"/>
              </a:ext>
            </a:extLst>
          </p:cNvPr>
          <p:cNvCxnSpPr>
            <a:cxnSpLocks/>
          </p:cNvCxnSpPr>
          <p:nvPr/>
        </p:nvCxnSpPr>
        <p:spPr>
          <a:xfrm>
            <a:off x="4321467" y="4506785"/>
            <a:ext cx="455806" cy="0"/>
          </a:xfrm>
          <a:prstGeom prst="straightConnector1">
            <a:avLst/>
          </a:prstGeom>
          <a:ln w="952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162ED442-DE1B-48E0-B7B4-49163A60E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195" y="3495827"/>
            <a:ext cx="3179699" cy="2796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כותרת משנה 2">
            <a:extLst>
              <a:ext uri="{FF2B5EF4-FFF2-40B4-BE49-F238E27FC236}">
                <a16:creationId xmlns:a16="http://schemas.microsoft.com/office/drawing/2014/main" id="{51673D92-7995-4841-881A-F462EC10B092}"/>
              </a:ext>
            </a:extLst>
          </p:cNvPr>
          <p:cNvSpPr txBox="1">
            <a:spLocks/>
          </p:cNvSpPr>
          <p:nvPr/>
        </p:nvSpPr>
        <p:spPr>
          <a:xfrm>
            <a:off x="5965372" y="3027912"/>
            <a:ext cx="2131144" cy="484199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predict </a:t>
            </a:r>
            <a:endParaRPr lang="he-IL" altLang="he-IL" sz="2000" dirty="0">
              <a:latin typeface="Arial" panose="020B0604020202020204" pitchFamily="34" charset="0"/>
            </a:endParaRPr>
          </a:p>
        </p:txBody>
      </p:sp>
      <p:pic>
        <p:nvPicPr>
          <p:cNvPr id="26" name="תמונה 25">
            <a:extLst>
              <a:ext uri="{FF2B5EF4-FFF2-40B4-BE49-F238E27FC236}">
                <a16:creationId xmlns:a16="http://schemas.microsoft.com/office/drawing/2014/main" id="{0BA8DC57-C95E-4639-9AA4-327258389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17" y="2539163"/>
            <a:ext cx="4221846" cy="4801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849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C232B8E-EFA9-4114-ACE4-89CB2004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2636"/>
            <a:ext cx="12191805" cy="707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09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9787A3D0-5976-4068-8012-FBCCDBD4E927}"/>
              </a:ext>
            </a:extLst>
          </p:cNvPr>
          <p:cNvSpPr/>
          <p:nvPr/>
        </p:nvSpPr>
        <p:spPr>
          <a:xfrm>
            <a:off x="487078" y="1178904"/>
            <a:ext cx="115002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Can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we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predict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which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lang="en-US" altLang="he-IL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TOP</a:t>
            </a:r>
            <a:r>
              <a:rPr lang="he-IL" altLang="he-IL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3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countries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will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have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the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largest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number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of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Deaths there be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en-US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with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the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number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of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en-US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population ?</a:t>
            </a:r>
            <a:endParaRPr lang="he-IL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8406B47-21EA-44A7-9DD3-E9B15C7C6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942" y="3729021"/>
            <a:ext cx="3886537" cy="2591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094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744DC7B-5375-4F05-B2E4-4E81E040F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5901" y="-93305"/>
            <a:ext cx="12904236" cy="7081934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8110BAC8-30E2-42A8-A85C-5D330B7B7BB7}"/>
              </a:ext>
            </a:extLst>
          </p:cNvPr>
          <p:cNvSpPr/>
          <p:nvPr/>
        </p:nvSpPr>
        <p:spPr>
          <a:xfrm>
            <a:off x="2880034" y="2497205"/>
            <a:ext cx="6652542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Data Sources </a:t>
            </a:r>
            <a:endParaRPr lang="he-IL" sz="880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he-IL" sz="8800" b="0" cap="none" spc="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148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6E346A8-B451-4CD6-8FC0-A2AF13DCF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4611" y="367168"/>
            <a:ext cx="9144000" cy="4206785"/>
          </a:xfrm>
        </p:spPr>
        <p:txBody>
          <a:bodyPr>
            <a:normAutofit/>
          </a:bodyPr>
          <a:lstStyle/>
          <a:p>
            <a:pPr marR="0" lvl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Crawling :</a:t>
            </a:r>
          </a:p>
          <a:p>
            <a:pPr marR="0" lvl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marR="0" lvl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WORLDOMETER</a:t>
            </a: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marR="0" lvl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marR="0" lvl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  <a:hlinkClick r:id="rId3"/>
              </a:rPr>
              <a:t>WIKIPEDIA</a:t>
            </a: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16ED6D5-A333-4EAC-91B0-BC891B313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669" y="2417368"/>
            <a:ext cx="1432684" cy="15088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5F6454C-3D40-4CC5-9B3D-8052E88FE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008" y="1541054"/>
            <a:ext cx="2065199" cy="457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CB0CDC-2111-462B-B7C9-0BD71A7C8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2674" y="367168"/>
            <a:ext cx="3627434" cy="4511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45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6E346A8-B451-4CD6-8FC0-A2AF13DCF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330" y="109409"/>
            <a:ext cx="9471427" cy="3381187"/>
          </a:xfrm>
        </p:spPr>
        <p:txBody>
          <a:bodyPr>
            <a:norm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Wikipedia :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We used a bult-in functions to crawl the relevant table from the site.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With this table we can check the data and answer our research question.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we took some tables from Wikipedia and merge between them</a:t>
            </a:r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9442C3AB-70AC-41E3-BD44-F058800FB597}"/>
              </a:ext>
            </a:extLst>
          </p:cNvPr>
          <p:cNvCxnSpPr>
            <a:cxnSpLocks/>
          </p:cNvCxnSpPr>
          <p:nvPr/>
        </p:nvCxnSpPr>
        <p:spPr>
          <a:xfrm>
            <a:off x="5034000" y="4702729"/>
            <a:ext cx="1404122" cy="0"/>
          </a:xfrm>
          <a:prstGeom prst="straightConnector1">
            <a:avLst/>
          </a:prstGeom>
          <a:ln w="952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תמונה 5">
            <a:extLst>
              <a:ext uri="{FF2B5EF4-FFF2-40B4-BE49-F238E27FC236}">
                <a16:creationId xmlns:a16="http://schemas.microsoft.com/office/drawing/2014/main" id="{7AAF3BC9-9F67-4810-A04E-11C137367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367" y="299517"/>
            <a:ext cx="3014996" cy="15074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15C4829-CADA-4BFF-898E-6C3B55D16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84" y="3281186"/>
            <a:ext cx="4570661" cy="3011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58B43A38-A79A-44A4-9F81-83F6AED17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521" y="3508320"/>
            <a:ext cx="5228495" cy="2447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284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9442C3AB-70AC-41E3-BD44-F058800FB597}"/>
              </a:ext>
            </a:extLst>
          </p:cNvPr>
          <p:cNvCxnSpPr>
            <a:cxnSpLocks/>
          </p:cNvCxnSpPr>
          <p:nvPr/>
        </p:nvCxnSpPr>
        <p:spPr>
          <a:xfrm>
            <a:off x="4691878" y="2116500"/>
            <a:ext cx="1404122" cy="0"/>
          </a:xfrm>
          <a:prstGeom prst="straightConnector1">
            <a:avLst/>
          </a:prstGeom>
          <a:ln w="952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תמונה 8">
            <a:extLst>
              <a:ext uri="{FF2B5EF4-FFF2-40B4-BE49-F238E27FC236}">
                <a16:creationId xmlns:a16="http://schemas.microsoft.com/office/drawing/2014/main" id="{9813085F-6D86-461D-BE61-4E1DE4CF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58" y="253493"/>
            <a:ext cx="4298495" cy="3175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52B3091B-E62D-4790-A01A-3DB15E852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825" y="549807"/>
            <a:ext cx="5519942" cy="27323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D977BFF0-C2CF-4540-99E9-1271977EB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511" y="3650604"/>
            <a:ext cx="5922960" cy="30670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כותרת משנה 2">
            <a:extLst>
              <a:ext uri="{FF2B5EF4-FFF2-40B4-BE49-F238E27FC236}">
                <a16:creationId xmlns:a16="http://schemas.microsoft.com/office/drawing/2014/main" id="{2A316B21-00F1-4634-BB94-52D1D4AB9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37599" y="4204923"/>
            <a:ext cx="2131144" cy="484199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The merge table</a:t>
            </a:r>
          </a:p>
          <a:p>
            <a:pPr algn="l"/>
            <a:endParaRPr kumimoji="0" lang="he-IL" altLang="he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E7FB4C95-B9D4-4810-A993-E33FF3469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7489" y="4928025"/>
            <a:ext cx="2718112" cy="1929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162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6E346A8-B451-4CD6-8FC0-A2AF13DCF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219" y="279063"/>
            <a:ext cx="9471427" cy="3381187"/>
          </a:xfrm>
        </p:spPr>
        <p:txBody>
          <a:bodyPr>
            <a:norm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WORLDOMETER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 used a bult-in functions to crawl the relevant table from the site.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 take specific columns from the table in the site of WORLDOMETER I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can check the data and answer our research question.</a:t>
            </a:r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9442C3AB-70AC-41E3-BD44-F058800FB597}"/>
              </a:ext>
            </a:extLst>
          </p:cNvPr>
          <p:cNvCxnSpPr/>
          <p:nvPr/>
        </p:nvCxnSpPr>
        <p:spPr>
          <a:xfrm>
            <a:off x="4994787" y="5122606"/>
            <a:ext cx="2124000" cy="0"/>
          </a:xfrm>
          <a:prstGeom prst="straightConnector1">
            <a:avLst/>
          </a:prstGeom>
          <a:ln w="952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>
            <a:extLst>
              <a:ext uri="{FF2B5EF4-FFF2-40B4-BE49-F238E27FC236}">
                <a16:creationId xmlns:a16="http://schemas.microsoft.com/office/drawing/2014/main" id="{9926B0E1-5208-4530-8DE7-3BEC75B3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024" y="75583"/>
            <a:ext cx="3014996" cy="15074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A2E497-7233-D2CC-4195-82568A9B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544" y="2437373"/>
            <a:ext cx="3267456" cy="4436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F1AE3A-BC2A-FFB1-E740-F51BE59B5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76" y="3863730"/>
            <a:ext cx="5000563" cy="254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5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450740BC-1904-4A69-9610-BA5EA4F7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976" y="-69636"/>
            <a:ext cx="12363062" cy="69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5249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6630</TotalTime>
  <Words>432</Words>
  <Application>Microsoft Office PowerPoint</Application>
  <PresentationFormat>Widescreen</PresentationFormat>
  <Paragraphs>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Bahnschrift Light Condensed</vt:lpstr>
      <vt:lpstr>Calibri</vt:lpstr>
      <vt:lpstr>Calibri Light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Coronavirus Over The World</dc:title>
  <dc:creator>Dennis Karpunov</dc:creator>
  <cp:lastModifiedBy>or</cp:lastModifiedBy>
  <cp:revision>27</cp:revision>
  <dcterms:created xsi:type="dcterms:W3CDTF">2021-05-22T14:56:25Z</dcterms:created>
  <dcterms:modified xsi:type="dcterms:W3CDTF">2023-02-14T16:55:27Z</dcterms:modified>
</cp:coreProperties>
</file>